
<file path=[Content_Types].xml><?xml version="1.0" encoding="utf-8"?>
<Types xmlns="http://schemas.openxmlformats.org/package/2006/content-types">
  <Default Extension="jpeg" ContentType="image/jpeg"/>
  <Default Extension="mp4" ContentType="vide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0" r:id="rId5"/>
    <p:sldId id="263" r:id="rId6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89C9DE8-2A7E-4601-6C0D-DC3EC861D017}" v="208" dt="2024-12-16T17:30:07.901"/>
    <p1510:client id="{E119930F-D813-B89C-B0C7-68BB2A13BF4A}" v="164" dt="2024-12-16T17:26:22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82" d="100"/>
          <a:sy n="82" d="100"/>
        </p:scale>
        <p:origin x="53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91757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545081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0386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7380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234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83036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8" name="Symbol zastępczy stopki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ymbol zastępczy numeru slajd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18082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4797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3" name="Symbol zastępczy stopki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0839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15530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24906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8AA868-8872-43E4-8C98-D34DABD1FD38}" type="datetimeFigureOut">
              <a:rPr lang="pl-PL" smtClean="0"/>
              <a:t>16.12.2024</a:t>
            </a:fld>
            <a:endParaRPr lang="pl-PL"/>
          </a:p>
        </p:txBody>
      </p:sp>
      <p:sp>
        <p:nvSpPr>
          <p:cNvPr id="5" name="Symbol zastępczy stopki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ymbol zastępczy numeru slajd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77C6C3F-668B-4AF5-BFA9-0F657EB068D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26633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rzenoszenie równań">
            <a:extLst>
              <a:ext uri="{FF2B5EF4-FFF2-40B4-BE49-F238E27FC236}">
                <a16:creationId xmlns:a16="http://schemas.microsoft.com/office/drawing/2014/main" id="{E5B15651-48E1-861B-49B0-F299AF52EF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295609" y="388179"/>
            <a:ext cx="10058400" cy="170631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pl-PL" sz="5200" b="1" dirty="0">
                <a:solidFill>
                  <a:schemeClr val="bg1"/>
                </a:solidFill>
              </a:rPr>
              <a:t>ZASADA PODSTAWIENIA LISKOV</a:t>
            </a:r>
          </a:p>
        </p:txBody>
      </p:sp>
    </p:spTree>
    <p:extLst>
      <p:ext uri="{BB962C8B-B14F-4D97-AF65-F5344CB8AC3E}">
        <p14:creationId xmlns:p14="http://schemas.microsoft.com/office/powerpoint/2010/main" val="650317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7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299CAB-C506-454B-90FC-406572829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D99311-F254-40F1-8AB5-EE3E7B9B6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17585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4E080A7-58EF-5517-F463-5DC3EEF35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846031"/>
            <a:ext cx="8959893" cy="1004836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pl-PL" sz="3600" b="1" dirty="0">
                <a:solidFill>
                  <a:schemeClr val="bg1">
                    <a:lumMod val="49000"/>
                  </a:schemeClr>
                </a:solidFill>
                <a:ea typeface="+mj-lt"/>
                <a:cs typeface="+mj-lt"/>
              </a:rPr>
              <a:t>Wprowadzenie do zasady podstawienia </a:t>
            </a:r>
            <a:r>
              <a:rPr lang="pl-PL" sz="3600" b="1" err="1">
                <a:solidFill>
                  <a:schemeClr val="bg1">
                    <a:lumMod val="49000"/>
                  </a:schemeClr>
                </a:solidFill>
                <a:ea typeface="+mj-lt"/>
                <a:cs typeface="+mj-lt"/>
              </a:rPr>
              <a:t>Liskov</a:t>
            </a:r>
            <a:endParaRPr lang="pl-PL" sz="3600" b="1" err="1">
              <a:solidFill>
                <a:schemeClr val="bg1">
                  <a:lumMod val="49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89E3CB-00ED-4691-9F0F-F23EA3564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016" y="2444376"/>
            <a:ext cx="10824184" cy="3727824"/>
          </a:xfrm>
          <a:prstGeom prst="rect">
            <a:avLst/>
          </a:prstGeom>
          <a:solidFill>
            <a:schemeClr val="accent2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8654946-E237-CAD4-C05C-20D317B76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025" y="2443352"/>
            <a:ext cx="9822744" cy="3377629"/>
          </a:xfrm>
        </p:spPr>
        <p:txBody>
          <a:bodyPr anchor="t">
            <a:normAutofit/>
          </a:bodyPr>
          <a:lstStyle/>
          <a:p>
            <a:pPr marL="0" indent="0" algn="just">
              <a:buNone/>
            </a:pPr>
            <a:r>
              <a:rPr lang="pl-PL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Zasada podstawienia </a:t>
            </a:r>
            <a:r>
              <a:rPr lang="pl-PL" sz="2000" b="1" err="1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Liskov</a:t>
            </a: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 (</a:t>
            </a:r>
            <a:r>
              <a:rPr lang="pl-PL" sz="2000" err="1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Liskov</a:t>
            </a: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 </a:t>
            </a:r>
            <a:r>
              <a:rPr lang="pl-PL" sz="2000" err="1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Substitution</a:t>
            </a: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 </a:t>
            </a:r>
            <a:r>
              <a:rPr lang="pl-PL" sz="2000" err="1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Principle</a:t>
            </a: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, </a:t>
            </a:r>
            <a:r>
              <a:rPr lang="pl-PL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LSP</a:t>
            </a: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) to jedna z zasad </a:t>
            </a:r>
            <a:r>
              <a:rPr lang="pl-PL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SOLID</a:t>
            </a: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,  podstawowych zasad programowania obiektowego, określająca, jak klasy powinny dziedziczyć po innych klasach. Została zaproponowana przez Barbarę </a:t>
            </a:r>
            <a:r>
              <a:rPr lang="pl-PL" sz="2000" err="1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Liskov</a:t>
            </a: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 w 1987 roku. Zasada ta mówi, że:</a:t>
            </a:r>
            <a:endParaRPr lang="pl-PL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>
              <a:buNone/>
            </a:pPr>
            <a:endParaRPr lang="pl-PL" sz="2000" dirty="0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  <a:p>
            <a:pPr marL="0" indent="0">
              <a:buNone/>
            </a:pPr>
            <a:endParaRPr lang="pl-PL" sz="2000" dirty="0">
              <a:solidFill>
                <a:schemeClr val="tx1">
                  <a:lumMod val="65000"/>
                  <a:lumOff val="35000"/>
                </a:schemeClr>
              </a:solidFill>
              <a:ea typeface="+mn-lt"/>
              <a:cs typeface="+mn-lt"/>
            </a:endParaRPr>
          </a:p>
          <a:p>
            <a:pPr marL="0" indent="0">
              <a:buNone/>
            </a:pP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Chodzi o to, aby każda klasa pochodna mogła być używana w miejscu klasy bazowej, nie powodując błędów ani nieoczekiwanych rezultatów.</a:t>
            </a:r>
          </a:p>
          <a:p>
            <a:pPr marL="0" indent="0">
              <a:buNone/>
            </a:pPr>
            <a:r>
              <a:rPr lang="pl-PL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Cel:</a:t>
            </a: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 Zapewnienie spójności i poprawności w hierarchiach dziedziczenia</a:t>
            </a:r>
            <a:endParaRPr lang="pl-PL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pole tekstowe 3">
            <a:extLst>
              <a:ext uri="{FF2B5EF4-FFF2-40B4-BE49-F238E27FC236}">
                <a16:creationId xmlns:a16="http://schemas.microsoft.com/office/drawing/2014/main" id="{48267E1C-6FE2-270D-184C-3A3DF449E022}"/>
              </a:ext>
            </a:extLst>
          </p:cNvPr>
          <p:cNvSpPr txBox="1"/>
          <p:nvPr/>
        </p:nvSpPr>
        <p:spPr>
          <a:xfrm>
            <a:off x="1293623" y="3752244"/>
            <a:ext cx="9711378" cy="646331"/>
          </a:xfrm>
          <a:prstGeom prst="rect">
            <a:avLst/>
          </a:prstGeom>
          <a:solidFill>
            <a:srgbClr val="00206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l-PL" b="1" dirty="0">
                <a:solidFill>
                  <a:schemeClr val="accent2">
                    <a:lumMod val="76000"/>
                  </a:schemeClr>
                </a:solidFill>
                <a:ea typeface="+mn-lt"/>
                <a:cs typeface="+mn-lt"/>
              </a:rPr>
              <a:t>"Obiekty klasy bazowej powinny być zastępowalne obiektami klas pochodnych bez wpływu na poprawność programu."</a:t>
            </a:r>
            <a:endParaRPr lang="pl-PL" b="1" dirty="0">
              <a:solidFill>
                <a:schemeClr val="accent2">
                  <a:lumMod val="76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3338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7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299CAB-C506-454B-90FC-406572829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D99311-F254-40F1-8AB5-EE3E7B9B6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17585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4E080A7-58EF-5517-F463-5DC3EEF35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846031"/>
            <a:ext cx="8959893" cy="1004836"/>
          </a:xfrm>
        </p:spPr>
        <p:txBody>
          <a:bodyPr anchor="ctr">
            <a:normAutofit/>
          </a:bodyPr>
          <a:lstStyle/>
          <a:p>
            <a:pPr algn="ctr"/>
            <a:r>
              <a:rPr lang="pl-PL" sz="3600" b="1" dirty="0">
                <a:solidFill>
                  <a:schemeClr val="bg1">
                    <a:lumMod val="49000"/>
                  </a:schemeClr>
                </a:solidFill>
              </a:rPr>
              <a:t>Zastosowanie w praktyce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89E3CB-00ED-4691-9F0F-F23EA3564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016" y="2444376"/>
            <a:ext cx="10824184" cy="3727824"/>
          </a:xfrm>
          <a:prstGeom prst="rect">
            <a:avLst/>
          </a:prstGeom>
          <a:solidFill>
            <a:schemeClr val="accent2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8654946-E237-CAD4-C05C-20D317B76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025" y="2443352"/>
            <a:ext cx="9822744" cy="1887247"/>
          </a:xfrm>
        </p:spPr>
        <p:txBody>
          <a:bodyPr anchor="t">
            <a:normAutofit/>
          </a:bodyPr>
          <a:lstStyle/>
          <a:p>
            <a:pPr algn="ctr">
              <a:buNone/>
            </a:pPr>
            <a:r>
              <a:rPr lang="pl-PL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Elementy </a:t>
            </a:r>
            <a:r>
              <a:rPr lang="pl-PL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LiveCoding</a:t>
            </a:r>
            <a:endParaRPr lang="pl-PL" dirty="0" err="1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just">
              <a:buNone/>
            </a:pPr>
            <a:endParaRPr lang="pl-PL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5099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7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299CAB-C506-454B-90FC-406572829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D99311-F254-40F1-8AB5-EE3E7B9B6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17585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4E080A7-58EF-5517-F463-5DC3EEF35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846031"/>
            <a:ext cx="8959893" cy="1004836"/>
          </a:xfrm>
        </p:spPr>
        <p:txBody>
          <a:bodyPr anchor="ctr">
            <a:normAutofit/>
          </a:bodyPr>
          <a:lstStyle/>
          <a:p>
            <a:pPr algn="ctr"/>
            <a:r>
              <a:rPr lang="pl-PL" sz="3600" b="1" dirty="0">
                <a:solidFill>
                  <a:schemeClr val="bg1">
                    <a:lumMod val="49000"/>
                  </a:schemeClr>
                </a:solidFill>
              </a:rPr>
              <a:t>Co zyskujemy dzięki zasadzie </a:t>
            </a:r>
            <a:r>
              <a:rPr lang="pl-PL" sz="3600" b="1" dirty="0" err="1">
                <a:solidFill>
                  <a:schemeClr val="bg1">
                    <a:lumMod val="49000"/>
                  </a:schemeClr>
                </a:solidFill>
              </a:rPr>
              <a:t>Liskov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89E3CB-00ED-4691-9F0F-F23EA3564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016" y="2444376"/>
            <a:ext cx="10824184" cy="3727824"/>
          </a:xfrm>
          <a:prstGeom prst="rect">
            <a:avLst/>
          </a:prstGeom>
          <a:solidFill>
            <a:schemeClr val="accent2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8654946-E237-CAD4-C05C-20D317B76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025" y="2443352"/>
            <a:ext cx="9822744" cy="1887247"/>
          </a:xfrm>
        </p:spPr>
        <p:txBody>
          <a:bodyPr anchor="t">
            <a:normAutofit/>
          </a:bodyPr>
          <a:lstStyle/>
          <a:p>
            <a:pPr algn="just">
              <a:buNone/>
            </a:pPr>
            <a:r>
              <a:rPr lang="pl-PL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LSP</a:t>
            </a: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 pomaga w utrzymaniu poprawności kodu w systemach obiektowych. Pozwala to na:</a:t>
            </a:r>
            <a:endParaRPr lang="pl-PL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Font typeface="Arial"/>
              <a:buChar char="•"/>
            </a:pP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Zwiększenie elastyczności kodu,</a:t>
            </a:r>
            <a:endParaRPr lang="pl-PL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Font typeface="Arial"/>
              <a:buChar char="•"/>
            </a:pP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Utrzymanie spójności w hierarchiach dziedziczenia,</a:t>
            </a:r>
            <a:endParaRPr lang="pl-PL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just">
              <a:buFont typeface="Arial"/>
              <a:buChar char="•"/>
            </a:pPr>
            <a:r>
              <a:rPr lang="pl-PL" sz="2000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Unikanie sytuacji, w których klasa pochodna łamie oczekiwania stawiane przez klasę bazową.</a:t>
            </a:r>
            <a:endParaRPr lang="pl-PL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marL="0" indent="0" algn="just">
              <a:buNone/>
            </a:pPr>
            <a:endParaRPr lang="pl-PL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2155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D7D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B299CAB-C506-454B-90FC-4065728297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D99311-F254-40F1-8AB5-EE3E7B9B68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" y="685800"/>
            <a:ext cx="10820400" cy="175857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34E080A7-58EF-5517-F463-5DC3EEF35E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054" y="846031"/>
            <a:ext cx="8959893" cy="1004836"/>
          </a:xfrm>
        </p:spPr>
        <p:txBody>
          <a:bodyPr anchor="ctr">
            <a:normAutofit/>
          </a:bodyPr>
          <a:lstStyle/>
          <a:p>
            <a:pPr algn="ctr">
              <a:buNone/>
            </a:pPr>
            <a:r>
              <a:rPr lang="pl-PL" sz="3600" b="1" dirty="0">
                <a:solidFill>
                  <a:schemeClr val="tx1">
                    <a:lumMod val="65000"/>
                    <a:lumOff val="35000"/>
                  </a:schemeClr>
                </a:solidFill>
                <a:ea typeface="+mn-lt"/>
                <a:cs typeface="+mn-lt"/>
              </a:rPr>
              <a:t>Podsumowanie</a:t>
            </a:r>
            <a:endParaRPr lang="pl-PL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D89E3CB-00ED-4691-9F0F-F23EA35647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016" y="2444376"/>
            <a:ext cx="10824184" cy="3727824"/>
          </a:xfrm>
          <a:prstGeom prst="rect">
            <a:avLst/>
          </a:prstGeom>
          <a:solidFill>
            <a:schemeClr val="accent2">
              <a:lumMod val="20000"/>
              <a:lumOff val="80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8654946-E237-CAD4-C05C-20D317B76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025" y="2443352"/>
            <a:ext cx="9822744" cy="1887247"/>
          </a:xfrm>
        </p:spPr>
        <p:txBody>
          <a:bodyPr anchor="t">
            <a:normAutofit/>
          </a:bodyPr>
          <a:lstStyle/>
          <a:p>
            <a:pPr algn="ctr">
              <a:buNone/>
            </a:pPr>
            <a:r>
              <a:rPr lang="pl-PL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LSP to podstawa poprawnego dziedziczenia i polimorfizmu, należy unikać naruszeń kontraktów klas bazowych i stosować interfejsy i </a:t>
            </a:r>
            <a:r>
              <a:rPr lang="pl-PL" sz="20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kompoyzcję</a:t>
            </a:r>
            <a:r>
              <a:rPr lang="pl-PL" sz="20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tam gdzie dziedziczenie prowadzi do problemów</a:t>
            </a:r>
          </a:p>
          <a:p>
            <a:pPr marL="0" indent="0" algn="just">
              <a:buNone/>
            </a:pPr>
            <a:endParaRPr lang="pl-PL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192051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Pakiet Offic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176</Words>
  <Application>Microsoft Office PowerPoint</Application>
  <PresentationFormat>Widescreen</PresentationFormat>
  <Paragraphs>17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Motyw pakietu Office</vt:lpstr>
      <vt:lpstr>ZASADA PODSTAWIENIA LISKOV</vt:lpstr>
      <vt:lpstr>Wprowadzenie do zasady podstawienia Liskov</vt:lpstr>
      <vt:lpstr>Zastosowanie w praktyce</vt:lpstr>
      <vt:lpstr>Co zyskujemy dzięki zasadzie Liskov</vt:lpstr>
      <vt:lpstr>Podsumowanie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Maciej Wiśniewski</cp:lastModifiedBy>
  <cp:revision>97</cp:revision>
  <dcterms:created xsi:type="dcterms:W3CDTF">2024-12-16T14:24:03Z</dcterms:created>
  <dcterms:modified xsi:type="dcterms:W3CDTF">2024-12-16T18:21:59Z</dcterms:modified>
</cp:coreProperties>
</file>

<file path=docProps/thumbnail.jpeg>
</file>